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filing/free-file-do-your-federal-taxes-for-fre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454" y="215900"/>
            <a:ext cx="9551145" cy="1081681"/>
          </a:xfrm>
        </p:spPr>
        <p:txBody>
          <a:bodyPr/>
          <a:lstStyle/>
          <a:p>
            <a:r>
              <a:rPr lang="en-US" dirty="0" smtClean="0"/>
              <a:t>Federal Income Tax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06388" y="2102407"/>
            <a:ext cx="9876146" cy="2963862"/>
            <a:chOff x="73" y="1501"/>
            <a:chExt cx="6791" cy="203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" y="1501"/>
              <a:ext cx="6791" cy="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1501"/>
              <a:ext cx="6356" cy="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764552" y="1355533"/>
            <a:ext cx="402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Exactly as shown on your Form W2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87600" y="1752600"/>
            <a:ext cx="2565951" cy="1181100"/>
            <a:chOff x="2387600" y="1752600"/>
            <a:chExt cx="2565951" cy="118110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2387600" y="1752600"/>
              <a:ext cx="1270000" cy="11811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657600" y="1782817"/>
              <a:ext cx="1295951" cy="11508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248395" y="1330662"/>
            <a:ext cx="2987939" cy="1738918"/>
            <a:chOff x="9248395" y="1330662"/>
            <a:chExt cx="2987939" cy="1738918"/>
          </a:xfrm>
        </p:grpSpPr>
        <p:sp>
          <p:nvSpPr>
            <p:cNvPr id="17" name="TextBox 16"/>
            <p:cNvSpPr txBox="1"/>
            <p:nvPr/>
          </p:nvSpPr>
          <p:spPr>
            <a:xfrm>
              <a:off x="9631455" y="1330662"/>
              <a:ext cx="26048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Leave Blank For Now!  </a:t>
              </a:r>
              <a:r>
                <a:rPr lang="en-US" dirty="0" smtClean="0"/>
                <a:t>Remember to fill in before sending.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9248395" y="2253992"/>
              <a:ext cx="1172201" cy="8155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534400" y="4884482"/>
            <a:ext cx="2501739" cy="768866"/>
            <a:chOff x="8534400" y="4884482"/>
            <a:chExt cx="2501739" cy="768866"/>
          </a:xfrm>
        </p:grpSpPr>
        <p:sp>
          <p:nvSpPr>
            <p:cNvPr id="20" name="TextBox 19"/>
            <p:cNvSpPr txBox="1"/>
            <p:nvPr/>
          </p:nvSpPr>
          <p:spPr>
            <a:xfrm>
              <a:off x="9847194" y="5284016"/>
              <a:ext cx="1188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Optional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8534400" y="4884482"/>
              <a:ext cx="1254151" cy="5511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936659" y="3956458"/>
            <a:ext cx="4265285" cy="2343221"/>
            <a:chOff x="1936659" y="3956458"/>
            <a:chExt cx="4265285" cy="2343221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529444" y="3956458"/>
              <a:ext cx="677125" cy="17328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936659" y="4480961"/>
              <a:ext cx="1241432" cy="12083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175296" y="5653348"/>
              <a:ext cx="4026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Current Address</a:t>
              </a:r>
              <a:r>
                <a:rPr lang="en-US" dirty="0" smtClean="0"/>
                <a:t>, not one listed on W2 if it has changed.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09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4939" y="1699069"/>
            <a:ext cx="9444564" cy="3213099"/>
            <a:chOff x="445" y="1005"/>
            <a:chExt cx="6790" cy="231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5" y="1005"/>
              <a:ext cx="6790" cy="2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1005"/>
              <a:ext cx="6798" cy="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835121" y="346599"/>
            <a:ext cx="3111500" cy="1482201"/>
            <a:chOff x="5835121" y="346599"/>
            <a:chExt cx="3111500" cy="1482201"/>
          </a:xfrm>
        </p:grpSpPr>
        <p:sp>
          <p:nvSpPr>
            <p:cNvPr id="9" name="TextBox 8"/>
            <p:cNvSpPr txBox="1"/>
            <p:nvPr/>
          </p:nvSpPr>
          <p:spPr>
            <a:xfrm>
              <a:off x="5835121" y="346599"/>
              <a:ext cx="3111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</a:t>
              </a:r>
              <a:r>
                <a:rPr lang="en-US" b="1" dirty="0" smtClean="0"/>
                <a:t>Box 1 of all forms W2</a:t>
              </a:r>
              <a:r>
                <a:rPr lang="en-US" dirty="0" smtClean="0"/>
                <a:t>.  </a:t>
              </a:r>
              <a:r>
                <a:rPr lang="en-US" sz="1200" dirty="0" smtClean="0"/>
                <a:t>Make sure to include tips or other cash payments you received during the year.</a:t>
              </a:r>
              <a:endParaRPr lang="en-US" sz="1200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7555456" y="1086739"/>
              <a:ext cx="470944" cy="7420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496431" y="1930329"/>
            <a:ext cx="2738975" cy="1107996"/>
            <a:chOff x="9496431" y="1930329"/>
            <a:chExt cx="2738975" cy="1107996"/>
          </a:xfrm>
        </p:grpSpPr>
        <p:sp>
          <p:nvSpPr>
            <p:cNvPr id="11" name="TextBox 10"/>
            <p:cNvSpPr txBox="1"/>
            <p:nvPr/>
          </p:nvSpPr>
          <p:spPr>
            <a:xfrm>
              <a:off x="9895431" y="1930329"/>
              <a:ext cx="2339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</a:t>
              </a:r>
              <a:r>
                <a:rPr lang="en-US" b="1" dirty="0" smtClean="0"/>
                <a:t>Form 1099-INT </a:t>
              </a:r>
              <a:r>
                <a:rPr lang="en-US" sz="1200" dirty="0" smtClean="0"/>
                <a:t>This should include any interest earned on savings accounts even if you did not receive a 1099-INT.</a:t>
              </a:r>
              <a:endParaRPr lang="en-US" sz="12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9496431" y="2171700"/>
              <a:ext cx="399000" cy="2159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532403" y="3080068"/>
            <a:ext cx="2312997" cy="369332"/>
            <a:chOff x="9532403" y="3080068"/>
            <a:chExt cx="2312997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9895431" y="3080068"/>
              <a:ext cx="1949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Total 1, 2, and 3</a:t>
              </a:r>
              <a:endParaRPr lang="en-US" sz="11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9532403" y="3279527"/>
              <a:ext cx="399000" cy="11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0" y="3975100"/>
            <a:ext cx="2207669" cy="1907948"/>
            <a:chOff x="0" y="3975100"/>
            <a:chExt cx="2207669" cy="1907948"/>
          </a:xfrm>
        </p:grpSpPr>
        <p:sp>
          <p:nvSpPr>
            <p:cNvPr id="21" name="TextBox 20"/>
            <p:cNvSpPr txBox="1"/>
            <p:nvPr/>
          </p:nvSpPr>
          <p:spPr>
            <a:xfrm>
              <a:off x="0" y="5144384"/>
              <a:ext cx="22076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Most likely “YOU”  </a:t>
              </a:r>
              <a:r>
                <a:rPr lang="en-US" sz="1200" dirty="0" smtClean="0"/>
                <a:t>If unsure, check with your parent/guardian.</a:t>
              </a:r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876300" y="3975100"/>
              <a:ext cx="1130300" cy="11804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125948" y="3975100"/>
            <a:ext cx="3525552" cy="2380741"/>
            <a:chOff x="2125948" y="3975100"/>
            <a:chExt cx="3525552" cy="2380741"/>
          </a:xfrm>
        </p:grpSpPr>
        <p:sp>
          <p:nvSpPr>
            <p:cNvPr id="26" name="TextBox 25"/>
            <p:cNvSpPr txBox="1"/>
            <p:nvPr/>
          </p:nvSpPr>
          <p:spPr>
            <a:xfrm>
              <a:off x="2430748" y="5155512"/>
              <a:ext cx="32207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If you checked this box, do the </a:t>
              </a:r>
              <a:r>
                <a:rPr lang="en-US" dirty="0" smtClean="0">
                  <a:hlinkClick r:id="rId3" action="ppaction://hlinksldjump"/>
                </a:rPr>
                <a:t>worksheet</a:t>
              </a:r>
              <a:r>
                <a:rPr lang="en-US" dirty="0" smtClean="0"/>
                <a:t> to see what your deduction amount is to enter on Line 5.</a:t>
              </a:r>
              <a:endParaRPr lang="en-US" sz="12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125948" y="3975100"/>
              <a:ext cx="1061752" cy="1270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288756" y="4813300"/>
            <a:ext cx="3125244" cy="1265542"/>
            <a:chOff x="7288756" y="4813300"/>
            <a:chExt cx="3125244" cy="1265542"/>
          </a:xfrm>
        </p:grpSpPr>
        <p:sp>
          <p:nvSpPr>
            <p:cNvPr id="33" name="TextBox 32"/>
            <p:cNvSpPr txBox="1"/>
            <p:nvPr/>
          </p:nvSpPr>
          <p:spPr>
            <a:xfrm>
              <a:off x="7288756" y="5432511"/>
              <a:ext cx="3125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 5 – Line 4 = Line 6  </a:t>
              </a:r>
            </a:p>
            <a:p>
              <a:r>
                <a:rPr lang="en-US" b="1" dirty="0" smtClean="0"/>
                <a:t>IF LINE 5 &gt; LINE 4 enter 0</a:t>
              </a:r>
              <a:endParaRPr lang="en-US" sz="1100" b="1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8427531" y="4813300"/>
              <a:ext cx="5269" cy="6080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54662" y="3883252"/>
            <a:ext cx="3101441" cy="646331"/>
            <a:chOff x="9554662" y="3883252"/>
            <a:chExt cx="3101441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9886459" y="3883252"/>
              <a:ext cx="2769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 amount from </a:t>
              </a:r>
              <a:r>
                <a:rPr lang="en-US" dirty="0" smtClean="0">
                  <a:hlinkClick r:id="rId3" action="ppaction://hlinksldjump"/>
                </a:rPr>
                <a:t>worksheet</a:t>
              </a:r>
              <a:r>
                <a:rPr lang="en-US" dirty="0" smtClean="0"/>
                <a:t> </a:t>
              </a:r>
              <a:endParaRPr lang="en-US" sz="11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9554662" y="4234176"/>
              <a:ext cx="399000" cy="11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26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50838" y="1927844"/>
            <a:ext cx="8515783" cy="3939556"/>
            <a:chOff x="349" y="545"/>
            <a:chExt cx="6982" cy="323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9" y="545"/>
              <a:ext cx="6982" cy="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545"/>
              <a:ext cx="6990" cy="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140619" y="393700"/>
            <a:ext cx="85471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you checked “YOU” on line 5, you must figure your deduction using the following worksheet. 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100909" y="1438040"/>
            <a:ext cx="3736181" cy="1190860"/>
            <a:chOff x="4100909" y="1438040"/>
            <a:chExt cx="3736181" cy="1190860"/>
          </a:xfrm>
        </p:grpSpPr>
        <p:sp>
          <p:nvSpPr>
            <p:cNvPr id="6" name="TextBox 5"/>
            <p:cNvSpPr txBox="1"/>
            <p:nvPr/>
          </p:nvSpPr>
          <p:spPr>
            <a:xfrm>
              <a:off x="4100909" y="1438040"/>
              <a:ext cx="37361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 amount from </a:t>
              </a:r>
              <a:r>
                <a:rPr lang="en-US" b="1" dirty="0"/>
                <a:t>L</a:t>
              </a:r>
              <a:r>
                <a:rPr lang="en-US" b="1" dirty="0" smtClean="0"/>
                <a:t>ine 1 above</a:t>
              </a:r>
              <a:endParaRPr lang="en-US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969000" y="1760936"/>
              <a:ext cx="0" cy="8679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674100" y="4490934"/>
            <a:ext cx="3286919" cy="646331"/>
            <a:chOff x="8674100" y="4490934"/>
            <a:chExt cx="3286919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9588501" y="4490934"/>
              <a:ext cx="23725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 this amount on </a:t>
              </a:r>
              <a:r>
                <a:rPr lang="en-US" dirty="0" smtClean="0">
                  <a:hlinkClick r:id="rId3" action="ppaction://hlinksldjump"/>
                </a:rPr>
                <a:t>Line 5 above</a:t>
              </a:r>
              <a:endParaRPr lang="en-US" dirty="0" smtClean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8674100" y="4706834"/>
              <a:ext cx="914401" cy="48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49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11138" y="1614489"/>
            <a:ext cx="9478937" cy="3338511"/>
            <a:chOff x="413" y="953"/>
            <a:chExt cx="6854" cy="241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3" y="953"/>
              <a:ext cx="6854" cy="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" y="953"/>
              <a:ext cx="6862" cy="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680200" y="356969"/>
            <a:ext cx="2489200" cy="1357531"/>
            <a:chOff x="6680200" y="356969"/>
            <a:chExt cx="2489200" cy="1357531"/>
          </a:xfrm>
        </p:grpSpPr>
        <p:sp>
          <p:nvSpPr>
            <p:cNvPr id="3" name="TextBox 2"/>
            <p:cNvSpPr txBox="1"/>
            <p:nvPr/>
          </p:nvSpPr>
          <p:spPr>
            <a:xfrm>
              <a:off x="6680200" y="356969"/>
              <a:ext cx="248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 amount from </a:t>
              </a:r>
              <a:r>
                <a:rPr lang="en-US" b="1" dirty="0" smtClean="0"/>
                <a:t>Box 2 of all forms W2</a:t>
              </a:r>
              <a:endParaRPr lang="en-US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8178800" y="1003300"/>
              <a:ext cx="381000" cy="7112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9518210" y="1369060"/>
            <a:ext cx="2673790" cy="1477328"/>
            <a:chOff x="9518210" y="1369060"/>
            <a:chExt cx="2673790" cy="1477328"/>
          </a:xfrm>
        </p:grpSpPr>
        <p:sp>
          <p:nvSpPr>
            <p:cNvPr id="8" name="TextBox 7"/>
            <p:cNvSpPr txBox="1"/>
            <p:nvPr/>
          </p:nvSpPr>
          <p:spPr>
            <a:xfrm>
              <a:off x="10007600" y="1369060"/>
              <a:ext cx="2184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Use </a:t>
              </a:r>
              <a:r>
                <a:rPr lang="en-US" b="1" dirty="0" smtClean="0"/>
                <a:t>Line 6 </a:t>
              </a:r>
              <a:r>
                <a:rPr lang="en-US" dirty="0" smtClean="0"/>
                <a:t>above to find your tax on the </a:t>
              </a:r>
              <a:r>
                <a:rPr lang="en-US" dirty="0" smtClean="0">
                  <a:hlinkClick r:id="rId3" action="ppaction://hlinksldjump"/>
                </a:rPr>
                <a:t>tax table </a:t>
              </a:r>
              <a:r>
                <a:rPr lang="en-US" dirty="0" smtClean="0"/>
                <a:t>and fill it in on </a:t>
              </a:r>
              <a:r>
                <a:rPr lang="en-US" b="1" dirty="0" smtClean="0"/>
                <a:t>Line 10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9518210" y="2654300"/>
              <a:ext cx="489390" cy="381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708400" y="939563"/>
            <a:ext cx="4279900" cy="1346437"/>
            <a:chOff x="3708400" y="939563"/>
            <a:chExt cx="4279900" cy="1346437"/>
          </a:xfrm>
        </p:grpSpPr>
        <p:sp>
          <p:nvSpPr>
            <p:cNvPr id="14" name="TextBox 13"/>
            <p:cNvSpPr txBox="1"/>
            <p:nvPr/>
          </p:nvSpPr>
          <p:spPr>
            <a:xfrm>
              <a:off x="3708400" y="939563"/>
              <a:ext cx="283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 7 + Line 8a = </a:t>
              </a:r>
              <a:r>
                <a:rPr lang="en-US" b="1" dirty="0" smtClean="0"/>
                <a:t>Line 9</a:t>
              </a:r>
              <a:endParaRPr lang="en-US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453261" y="1247825"/>
              <a:ext cx="1535039" cy="10381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220780" y="2932739"/>
            <a:ext cx="4971220" cy="2031325"/>
            <a:chOff x="7220780" y="2932739"/>
            <a:chExt cx="4971220" cy="2031325"/>
          </a:xfrm>
        </p:grpSpPr>
        <p:sp>
          <p:nvSpPr>
            <p:cNvPr id="16" name="TextBox 15"/>
            <p:cNvSpPr txBox="1"/>
            <p:nvPr/>
          </p:nvSpPr>
          <p:spPr>
            <a:xfrm>
              <a:off x="10007600" y="2932739"/>
              <a:ext cx="2184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Check with your parent/guardian to see if you were covered.  If so, check this box and enter zero on </a:t>
              </a:r>
              <a:r>
                <a:rPr lang="en-US" b="1" dirty="0" smtClean="0"/>
                <a:t>line 11</a:t>
              </a:r>
              <a:endParaRPr lang="en-US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7220780" y="2997994"/>
              <a:ext cx="2867221" cy="1555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503539" y="3283744"/>
            <a:ext cx="4484761" cy="2213673"/>
            <a:chOff x="3503539" y="3283744"/>
            <a:chExt cx="4484761" cy="2213673"/>
          </a:xfrm>
        </p:grpSpPr>
        <p:sp>
          <p:nvSpPr>
            <p:cNvPr id="19" name="TextBox 18"/>
            <p:cNvSpPr txBox="1"/>
            <p:nvPr/>
          </p:nvSpPr>
          <p:spPr>
            <a:xfrm>
              <a:off x="3503539" y="5128085"/>
              <a:ext cx="3036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 10 + Line 11 = </a:t>
              </a:r>
              <a:r>
                <a:rPr lang="en-US" b="1" dirty="0" smtClean="0"/>
                <a:t>Line 12</a:t>
              </a:r>
              <a:endParaRPr lang="en-US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6370761" y="3283744"/>
              <a:ext cx="1617539" cy="19110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970639" y="3569029"/>
            <a:ext cx="3117361" cy="2733824"/>
            <a:chOff x="6970639" y="3569029"/>
            <a:chExt cx="3117361" cy="2733824"/>
          </a:xfrm>
        </p:grpSpPr>
        <p:sp>
          <p:nvSpPr>
            <p:cNvPr id="22" name="TextBox 21"/>
            <p:cNvSpPr txBox="1"/>
            <p:nvPr/>
          </p:nvSpPr>
          <p:spPr>
            <a:xfrm>
              <a:off x="6970639" y="5379523"/>
              <a:ext cx="31173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IF</a:t>
              </a:r>
              <a:r>
                <a:rPr lang="en-US" dirty="0" smtClean="0"/>
                <a:t> Line 9 &gt; Line 12:  </a:t>
              </a:r>
            </a:p>
            <a:p>
              <a:r>
                <a:rPr lang="en-US" dirty="0" smtClean="0"/>
                <a:t>Line 9 – Line 12 = </a:t>
              </a:r>
              <a:r>
                <a:rPr lang="en-US" b="1" dirty="0" smtClean="0"/>
                <a:t>Line 13a</a:t>
              </a:r>
            </a:p>
            <a:p>
              <a:r>
                <a:rPr lang="en-US" b="1" dirty="0" smtClean="0"/>
                <a:t>This is your refund amount</a:t>
              </a:r>
              <a:endParaRPr lang="en-US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8654390" y="3569029"/>
              <a:ext cx="0" cy="19004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66578" y="4140200"/>
            <a:ext cx="3036961" cy="2390857"/>
            <a:chOff x="466578" y="4140200"/>
            <a:chExt cx="3036961" cy="2390857"/>
          </a:xfrm>
        </p:grpSpPr>
        <p:sp>
          <p:nvSpPr>
            <p:cNvPr id="25" name="TextBox 24"/>
            <p:cNvSpPr txBox="1"/>
            <p:nvPr/>
          </p:nvSpPr>
          <p:spPr>
            <a:xfrm>
              <a:off x="466578" y="5330728"/>
              <a:ext cx="30369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Use this section </a:t>
              </a:r>
              <a:r>
                <a:rPr lang="en-US" b="1" dirty="0" smtClean="0"/>
                <a:t>only </a:t>
              </a:r>
              <a:r>
                <a:rPr lang="en-US" dirty="0" smtClean="0"/>
                <a:t>if you want your refund directly deposited to your account.</a:t>
              </a:r>
              <a:endParaRPr lang="en-US" b="1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812800" y="4140200"/>
              <a:ext cx="749300" cy="11905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14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63538" y="1697038"/>
            <a:ext cx="10779125" cy="3489325"/>
            <a:chOff x="445" y="1061"/>
            <a:chExt cx="6790" cy="219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5" y="1061"/>
              <a:ext cx="6790" cy="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1061"/>
              <a:ext cx="6798" cy="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625600" y="800100"/>
            <a:ext cx="2717800" cy="2311400"/>
            <a:chOff x="1625600" y="800100"/>
            <a:chExt cx="2717800" cy="2311400"/>
          </a:xfrm>
        </p:grpSpPr>
        <p:sp>
          <p:nvSpPr>
            <p:cNvPr id="2" name="TextBox 1"/>
            <p:cNvSpPr txBox="1"/>
            <p:nvPr/>
          </p:nvSpPr>
          <p:spPr>
            <a:xfrm>
              <a:off x="1625600" y="800100"/>
              <a:ext cx="271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Sign your name in your very best cursive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2" idx="2"/>
            </p:cNvCxnSpPr>
            <p:nvPr/>
          </p:nvCxnSpPr>
          <p:spPr>
            <a:xfrm flipH="1">
              <a:off x="2971800" y="1446431"/>
              <a:ext cx="12700" cy="16650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448300" y="988055"/>
            <a:ext cx="2717800" cy="2123445"/>
            <a:chOff x="5448300" y="988055"/>
            <a:chExt cx="2717800" cy="2123445"/>
          </a:xfrm>
        </p:grpSpPr>
        <p:sp>
          <p:nvSpPr>
            <p:cNvPr id="10" name="TextBox 9"/>
            <p:cNvSpPr txBox="1"/>
            <p:nvPr/>
          </p:nvSpPr>
          <p:spPr>
            <a:xfrm>
              <a:off x="5448300" y="988055"/>
              <a:ext cx="271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Your occupation is </a:t>
              </a:r>
              <a:r>
                <a:rPr lang="en-US" b="1" dirty="0" smtClean="0"/>
                <a:t>Student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62700" y="1634386"/>
              <a:ext cx="927100" cy="14771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115299" y="262587"/>
            <a:ext cx="251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NO unless you want someone else to discuss your taxes with the IRS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91700" y="1446431"/>
            <a:ext cx="698500" cy="4385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439863" y="184150"/>
            <a:ext cx="7500937" cy="6457950"/>
            <a:chOff x="1395" y="116"/>
            <a:chExt cx="4725" cy="406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5" y="116"/>
              <a:ext cx="4725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" y="116"/>
              <a:ext cx="4732" cy="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474200" y="1397000"/>
            <a:ext cx="218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Line 6 </a:t>
            </a:r>
            <a:r>
              <a:rPr lang="en-US" dirty="0" smtClean="0"/>
              <a:t>above to find your tax on this table and fill it in on </a:t>
            </a:r>
            <a:r>
              <a:rPr lang="en-US" b="1" dirty="0" smtClean="0"/>
              <a:t>Line 10 </a:t>
            </a:r>
            <a:r>
              <a:rPr lang="en-US" dirty="0" smtClean="0"/>
              <a:t>above.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74200" y="3086100"/>
            <a:ext cx="218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b="1" dirty="0" smtClean="0"/>
              <a:t>Line 6 </a:t>
            </a:r>
            <a:r>
              <a:rPr lang="en-US" dirty="0" smtClean="0"/>
              <a:t>is more than $5000, please ask for help.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74200" y="46482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 to Slide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700" y="304800"/>
            <a:ext cx="478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Last Reminders…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1653708"/>
            <a:ext cx="684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If mailing your return, use one of these addresses: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00" y="2175440"/>
            <a:ext cx="3314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Department of the Treasury </a:t>
            </a:r>
            <a:endParaRPr lang="en-US" dirty="0" smtClean="0"/>
          </a:p>
          <a:p>
            <a:r>
              <a:rPr lang="en-US" dirty="0" smtClean="0"/>
              <a:t>Internal </a:t>
            </a:r>
            <a:r>
              <a:rPr lang="en-US" dirty="0"/>
              <a:t>Revenue Service </a:t>
            </a:r>
            <a:endParaRPr lang="en-US" dirty="0" smtClean="0"/>
          </a:p>
          <a:p>
            <a:r>
              <a:rPr lang="en-US" dirty="0" smtClean="0"/>
              <a:t>Fresno</a:t>
            </a:r>
            <a:r>
              <a:rPr lang="en-US" dirty="0"/>
              <a:t>, CA 93888-0014 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0" y="2198220"/>
            <a:ext cx="3314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Internal Revenue Service P.O. Box 802501 </a:t>
            </a:r>
            <a:endParaRPr lang="en-US" dirty="0" smtClean="0"/>
          </a:p>
          <a:p>
            <a:r>
              <a:rPr lang="en-US" dirty="0" smtClean="0"/>
              <a:t>Cincinnati</a:t>
            </a:r>
            <a:r>
              <a:rPr lang="en-US" dirty="0"/>
              <a:t>, OH 45280-2501 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822" y="2048000"/>
            <a:ext cx="243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Receiving a Refund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397500" y="2059890"/>
            <a:ext cx="243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Sending a Check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35000" y="733033"/>
            <a:ext cx="1040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1.  Make sure to fill in your Social Security number before sending in return.</a:t>
            </a:r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824" y="3328520"/>
            <a:ext cx="11179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3.  Save copies of your Federal return.  You will need one for your own records and one to send in with your </a:t>
            </a:r>
            <a:r>
              <a:rPr lang="en-US" b="1" dirty="0" smtClean="0"/>
              <a:t>State</a:t>
            </a:r>
            <a:r>
              <a:rPr lang="en-US" dirty="0" smtClean="0"/>
              <a:t> tax filing. 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823" y="4227818"/>
            <a:ext cx="1117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.  Make sure to send the correct copy of each of your forms W2 with your return.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822" y="4805848"/>
            <a:ext cx="1117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5</a:t>
            </a:r>
            <a:r>
              <a:rPr lang="en-US" dirty="0" smtClean="0"/>
              <a:t>.  </a:t>
            </a:r>
            <a:r>
              <a:rPr lang="en-US" dirty="0" smtClean="0"/>
              <a:t>If you choose to E-File your return, use this link:   </a:t>
            </a:r>
            <a:r>
              <a:rPr lang="en-US" dirty="0" smtClean="0">
                <a:hlinkClick r:id="rId2"/>
              </a:rPr>
              <a:t>Free File Options 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692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</TotalTime>
  <Words>467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Federal Income Tax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Income Tax</dc:title>
  <dc:creator>Marty Weidensee</dc:creator>
  <cp:lastModifiedBy>Marty Weidensee</cp:lastModifiedBy>
  <cp:revision>27</cp:revision>
  <cp:lastPrinted>2018-02-21T19:22:46Z</cp:lastPrinted>
  <dcterms:created xsi:type="dcterms:W3CDTF">2018-02-20T14:52:44Z</dcterms:created>
  <dcterms:modified xsi:type="dcterms:W3CDTF">2018-02-27T00:20:56Z</dcterms:modified>
</cp:coreProperties>
</file>